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8" r:id="rId3"/>
    <p:sldId id="283" r:id="rId4"/>
    <p:sldId id="285" r:id="rId5"/>
    <p:sldId id="286" r:id="rId6"/>
    <p:sldId id="287" r:id="rId7"/>
    <p:sldId id="288" r:id="rId8"/>
    <p:sldId id="269" r:id="rId9"/>
    <p:sldId id="268" r:id="rId10"/>
    <p:sldId id="284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iller, Roger T." initials="SRT" lastIdx="2" clrIdx="0">
    <p:extLst>
      <p:ext uri="{19B8F6BF-5375-455C-9EA6-DF929625EA0E}">
        <p15:presenceInfo xmlns:p15="http://schemas.microsoft.com/office/powerpoint/2012/main" userId="S::schillerrt@cdmsmith.com::3b27080d-a975-4243-aa1c-ca7118f750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AEB70B-B197-4D2B-AB91-802B084087E4}" v="1" dt="2021-03-22T13:31:49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517" autoAdjust="0"/>
  </p:normalViewPr>
  <p:slideViewPr>
    <p:cSldViewPr snapToGrid="0">
      <p:cViewPr varScale="1">
        <p:scale>
          <a:sx n="98" d="100"/>
          <a:sy n="98" d="100"/>
        </p:scale>
        <p:origin x="10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thart, Robert J." userId="bb4a1323-0447-4bc0-bacf-4cdfe2f8cc70" providerId="ADAL" clId="{89AEB70B-B197-4D2B-AB91-802B084087E4}"/>
    <pc:docChg chg="delSld modSld">
      <pc:chgData name="Guthart, Robert J." userId="bb4a1323-0447-4bc0-bacf-4cdfe2f8cc70" providerId="ADAL" clId="{89AEB70B-B197-4D2B-AB91-802B084087E4}" dt="2021-03-22T13:36:17.199" v="11" actId="47"/>
      <pc:docMkLst>
        <pc:docMk/>
      </pc:docMkLst>
      <pc:sldChg chg="del">
        <pc:chgData name="Guthart, Robert J." userId="bb4a1323-0447-4bc0-bacf-4cdfe2f8cc70" providerId="ADAL" clId="{89AEB70B-B197-4D2B-AB91-802B084087E4}" dt="2021-03-22T13:36:06.756" v="9" actId="47"/>
        <pc:sldMkLst>
          <pc:docMk/>
          <pc:sldMk cId="2525312674" sldId="260"/>
        </pc:sldMkLst>
      </pc:sldChg>
      <pc:sldChg chg="del">
        <pc:chgData name="Guthart, Robert J." userId="bb4a1323-0447-4bc0-bacf-4cdfe2f8cc70" providerId="ADAL" clId="{89AEB70B-B197-4D2B-AB91-802B084087E4}" dt="2021-03-22T13:36:06.756" v="9" actId="47"/>
        <pc:sldMkLst>
          <pc:docMk/>
          <pc:sldMk cId="2431747498" sldId="261"/>
        </pc:sldMkLst>
      </pc:sldChg>
      <pc:sldChg chg="del">
        <pc:chgData name="Guthart, Robert J." userId="bb4a1323-0447-4bc0-bacf-4cdfe2f8cc70" providerId="ADAL" clId="{89AEB70B-B197-4D2B-AB91-802B084087E4}" dt="2021-03-22T13:36:06.756" v="9" actId="47"/>
        <pc:sldMkLst>
          <pc:docMk/>
          <pc:sldMk cId="511331907" sldId="262"/>
        </pc:sldMkLst>
      </pc:sldChg>
      <pc:sldChg chg="del">
        <pc:chgData name="Guthart, Robert J." userId="bb4a1323-0447-4bc0-bacf-4cdfe2f8cc70" providerId="ADAL" clId="{89AEB70B-B197-4D2B-AB91-802B084087E4}" dt="2021-03-22T13:36:13.108" v="10" actId="47"/>
        <pc:sldMkLst>
          <pc:docMk/>
          <pc:sldMk cId="549668658" sldId="271"/>
        </pc:sldMkLst>
      </pc:sldChg>
      <pc:sldChg chg="del">
        <pc:chgData name="Guthart, Robert J." userId="bb4a1323-0447-4bc0-bacf-4cdfe2f8cc70" providerId="ADAL" clId="{89AEB70B-B197-4D2B-AB91-802B084087E4}" dt="2021-03-22T13:36:13.108" v="10" actId="47"/>
        <pc:sldMkLst>
          <pc:docMk/>
          <pc:sldMk cId="3696920161" sldId="272"/>
        </pc:sldMkLst>
      </pc:sldChg>
      <pc:sldChg chg="del">
        <pc:chgData name="Guthart, Robert J." userId="bb4a1323-0447-4bc0-bacf-4cdfe2f8cc70" providerId="ADAL" clId="{89AEB70B-B197-4D2B-AB91-802B084087E4}" dt="2021-03-22T13:36:13.108" v="10" actId="47"/>
        <pc:sldMkLst>
          <pc:docMk/>
          <pc:sldMk cId="2318517087" sldId="273"/>
        </pc:sldMkLst>
      </pc:sldChg>
      <pc:sldChg chg="del">
        <pc:chgData name="Guthart, Robert J." userId="bb4a1323-0447-4bc0-bacf-4cdfe2f8cc70" providerId="ADAL" clId="{89AEB70B-B197-4D2B-AB91-802B084087E4}" dt="2021-03-22T13:36:13.108" v="10" actId="47"/>
        <pc:sldMkLst>
          <pc:docMk/>
          <pc:sldMk cId="1609404547" sldId="274"/>
        </pc:sldMkLst>
      </pc:sldChg>
      <pc:sldChg chg="del">
        <pc:chgData name="Guthart, Robert J." userId="bb4a1323-0447-4bc0-bacf-4cdfe2f8cc70" providerId="ADAL" clId="{89AEB70B-B197-4D2B-AB91-802B084087E4}" dt="2021-03-22T13:36:13.108" v="10" actId="47"/>
        <pc:sldMkLst>
          <pc:docMk/>
          <pc:sldMk cId="3771665840" sldId="275"/>
        </pc:sldMkLst>
      </pc:sldChg>
      <pc:sldChg chg="modSp mod">
        <pc:chgData name="Guthart, Robert J." userId="bb4a1323-0447-4bc0-bacf-4cdfe2f8cc70" providerId="ADAL" clId="{89AEB70B-B197-4D2B-AB91-802B084087E4}" dt="2021-03-22T13:31:20.118" v="7" actId="20577"/>
        <pc:sldMkLst>
          <pc:docMk/>
          <pc:sldMk cId="3434442795" sldId="278"/>
        </pc:sldMkLst>
        <pc:spChg chg="mod">
          <ac:chgData name="Guthart, Robert J." userId="bb4a1323-0447-4bc0-bacf-4cdfe2f8cc70" providerId="ADAL" clId="{89AEB70B-B197-4D2B-AB91-802B084087E4}" dt="2021-03-22T13:31:20.118" v="7" actId="20577"/>
          <ac:spMkLst>
            <pc:docMk/>
            <pc:sldMk cId="3434442795" sldId="278"/>
            <ac:spMk id="3" creationId="{C9FDA031-9B8E-4343-841C-A0804413DC34}"/>
          </ac:spMkLst>
        </pc:spChg>
      </pc:sldChg>
      <pc:sldChg chg="del">
        <pc:chgData name="Guthart, Robert J." userId="bb4a1323-0447-4bc0-bacf-4cdfe2f8cc70" providerId="ADAL" clId="{89AEB70B-B197-4D2B-AB91-802B084087E4}" dt="2021-03-22T13:36:17.199" v="11" actId="47"/>
        <pc:sldMkLst>
          <pc:docMk/>
          <pc:sldMk cId="487041366" sldId="281"/>
        </pc:sldMkLst>
      </pc:sldChg>
      <pc:sldChg chg="del">
        <pc:chgData name="Guthart, Robert J." userId="bb4a1323-0447-4bc0-bacf-4cdfe2f8cc70" providerId="ADAL" clId="{89AEB70B-B197-4D2B-AB91-802B084087E4}" dt="2021-03-22T13:36:17.199" v="11" actId="47"/>
        <pc:sldMkLst>
          <pc:docMk/>
          <pc:sldMk cId="3108054019" sldId="282"/>
        </pc:sldMkLst>
      </pc:sldChg>
      <pc:sldChg chg="modTransition">
        <pc:chgData name="Guthart, Robert J." userId="bb4a1323-0447-4bc0-bacf-4cdfe2f8cc70" providerId="ADAL" clId="{89AEB70B-B197-4D2B-AB91-802B084087E4}" dt="2021-03-22T13:31:49.853" v="8"/>
        <pc:sldMkLst>
          <pc:docMk/>
          <pc:sldMk cId="362624416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FAF94-D473-4C83-84C6-F38D6FD68A85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F683F-2926-4F27-826A-9B9F3532D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08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F683F-2926-4F27-826A-9B9F3532D2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53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Regional tonnage is dominated by the marine, pipeline, and truck modes and to a lesser extent rail. </a:t>
            </a:r>
          </a:p>
          <a:p>
            <a:r>
              <a:rPr lang="en-US" dirty="0"/>
              <a:t>Most freight is generated by the oil refining and chemical supply chains.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F683F-2926-4F27-826A-9B9F3532D2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03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Petroleum and coal products manufacturing and chemical manufacturing represent just 5% of the region’s employment, but 59% of its economic output.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F683F-2926-4F27-826A-9B9F3532D2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1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region produces 6% of the nation’s refined petroleum products output. </a:t>
            </a:r>
          </a:p>
          <a:p>
            <a:r>
              <a:rPr lang="en-US" dirty="0"/>
              <a:t>Most of that product is distributed within the United States.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F683F-2926-4F27-826A-9B9F3532D2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51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region’s future freight needs are multimodal. </a:t>
            </a:r>
          </a:p>
          <a:p>
            <a:r>
              <a:rPr lang="en-US" dirty="0"/>
              <a:t>I-10 is the most critical freight route, so maintaining and improving capacity there is key.</a:t>
            </a:r>
          </a:p>
          <a:p>
            <a:r>
              <a:rPr lang="en-US" dirty="0"/>
              <a:t>First and last mile routes to the seaports are also important.</a:t>
            </a:r>
          </a:p>
          <a:p>
            <a:r>
              <a:rPr lang="en-US" dirty="0"/>
              <a:t>Deepening the Sabine-Neches Waterway and improving port operations are strategic regional projects.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F683F-2926-4F27-826A-9B9F3532D2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96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current JOHRTS Metropolitan Transportation Plan (MTP) includes several projects addressing freight, but system needs and gaps remain.</a:t>
            </a:r>
          </a:p>
          <a:p>
            <a:endParaRPr lang="en-US" dirty="0"/>
          </a:p>
          <a:p>
            <a:r>
              <a:rPr lang="en-US" dirty="0"/>
              <a:t>The JOHRTS RFMP prioritized unmet freight mobility, safety, pavement, and bridge conditions. Resulting high-priority and adjacent projects were combined into 20 project packages to address these gaps.</a:t>
            </a:r>
          </a:p>
          <a:p>
            <a:endParaRPr lang="en-US" dirty="0"/>
          </a:p>
          <a:p>
            <a:r>
              <a:rPr lang="en-US" dirty="0"/>
              <a:t>Improvements on these routes will benefit regional freight movement and should be developed with freight in mind.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F683F-2926-4F27-826A-9B9F3532D2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1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50DC85-3CF1-42DE-ADBD-5A54635BA7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294283">
            <a:off x="1999973" y="285349"/>
            <a:ext cx="8534400" cy="760872"/>
          </a:xfrm>
        </p:spPr>
        <p:txBody>
          <a:bodyPr/>
          <a:lstStyle>
            <a:lvl1pPr algn="l">
              <a:defRPr sz="36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294283">
            <a:off x="2142055" y="1043637"/>
            <a:ext cx="8534400" cy="570126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571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3F567-C375-40D4-8F72-F757CCC0D6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3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D4A04-A278-498D-B24B-72C7EBCED5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46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6D19E56-A937-4958-AF95-580F25CD89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67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9087A9F-4AD3-424B-920B-41EFB25F7A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800B4-B8AE-4EC6-8E8B-BE9A148081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5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21911-210B-4DF2-84D7-62CA3B6121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8FB1A-2579-4A7A-8CCC-876EC35C3A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1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8080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970DF-7B99-444D-9E64-D7D0349CC8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3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1B569-76C1-499F-AF6F-B70AA760A4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4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A8BA4-BADF-4D15-AE64-0B214DB888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5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4011084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09600"/>
            <a:ext cx="6815667" cy="55165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D8E4-6605-4382-B922-93188FC80C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5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FD822-BCBC-4DF5-AF1F-C329BF50CC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AA995A-E768-4E83-94F7-750B4E7ED90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7999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fld id="{76CD87F7-A0F2-4471-9AE2-6E46D0ACC6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46071A-9807-4518-9353-032E16D27528}"/>
              </a:ext>
            </a:extLst>
          </p:cNvPr>
          <p:cNvSpPr txBox="1"/>
          <p:nvPr userDrawn="1"/>
        </p:nvSpPr>
        <p:spPr>
          <a:xfrm>
            <a:off x="6233823" y="149423"/>
            <a:ext cx="3946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5"/>
                </a:solidFill>
                <a:latin typeface="+mj-lt"/>
              </a:rPr>
              <a:t>JOHRTS </a:t>
            </a:r>
            <a:r>
              <a:rPr lang="en-US" sz="1400" b="1" i="1" dirty="0">
                <a:solidFill>
                  <a:schemeClr val="bg1"/>
                </a:solidFill>
                <a:latin typeface="+mj-lt"/>
              </a:rPr>
              <a:t>Regional Freight Mobility Plan 2045</a:t>
            </a:r>
            <a:endParaRPr lang="en-US" sz="1400" b="1" i="1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735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bdickinson@setrpc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619FB-1D4B-490A-8CD0-87B1C1E4E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1683" y="77292"/>
            <a:ext cx="8534400" cy="760872"/>
          </a:xfrm>
        </p:spPr>
        <p:txBody>
          <a:bodyPr/>
          <a:lstStyle/>
          <a:p>
            <a:r>
              <a:rPr lang="en-US" sz="2800" dirty="0"/>
              <a:t>JOHRTS </a:t>
            </a:r>
            <a:r>
              <a:rPr lang="en-US" sz="2800" i="1" dirty="0"/>
              <a:t>Regional Freight Mobility Plan 2045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2BCEF5-3BC6-4C87-BC78-D8F2E5C0B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1683" y="704056"/>
            <a:ext cx="8534400" cy="570126"/>
          </a:xfrm>
        </p:spPr>
        <p:txBody>
          <a:bodyPr/>
          <a:lstStyle/>
          <a:p>
            <a:r>
              <a:rPr lang="en-US" dirty="0"/>
              <a:t>JOHRTS Transportation Planning Committee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EADA6D-146D-40FD-9493-17645BDFBA75}"/>
              </a:ext>
            </a:extLst>
          </p:cNvPr>
          <p:cNvSpPr txBox="1"/>
          <p:nvPr/>
        </p:nvSpPr>
        <p:spPr>
          <a:xfrm>
            <a:off x="2421683" y="1157151"/>
            <a:ext cx="290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5"/>
                </a:solidFill>
                <a:latin typeface="+mj-lt"/>
              </a:rPr>
              <a:t>May 27, 2021</a:t>
            </a:r>
            <a:endParaRPr lang="en-US" sz="2000" b="1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13" name="Picture 18" descr="TRE Logo">
            <a:extLst>
              <a:ext uri="{FF2B5EF4-FFF2-40B4-BE49-F238E27FC236}">
                <a16:creationId xmlns:a16="http://schemas.microsoft.com/office/drawing/2014/main" id="{12519F1A-0D4C-49CF-A4F1-0E4085471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898" y="6110230"/>
            <a:ext cx="821923" cy="547946"/>
          </a:xfrm>
          <a:prstGeom prst="rect">
            <a:avLst/>
          </a:prstGeom>
          <a:noFill/>
        </p:spPr>
      </p:pic>
      <p:pic>
        <p:nvPicPr>
          <p:cNvPr id="14" name="Picture 0" descr="Description: SETRPC-logo.jpg">
            <a:extLst>
              <a:ext uri="{FF2B5EF4-FFF2-40B4-BE49-F238E27FC236}">
                <a16:creationId xmlns:a16="http://schemas.microsoft.com/office/drawing/2014/main" id="{266786D1-7668-48E6-B7E9-BD32CFB4F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88" t="-14286" r="-4235" b="-14286"/>
          <a:stretch/>
        </p:blipFill>
        <p:spPr bwMode="auto">
          <a:xfrm>
            <a:off x="10146458" y="6110230"/>
            <a:ext cx="1028011" cy="3491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6793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78E88F-1826-4614-932C-E6E6C2FD7175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2401455" y="609600"/>
            <a:ext cx="7389090" cy="54864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549B0-A105-4F69-809C-D23D7EBD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49A800B4-B8AE-4EC6-8E8B-BE9A1480818B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9BB22B-25B6-49CB-B66F-BEB1D69166E4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1528666" y="2857501"/>
            <a:ext cx="56388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000" b="1" kern="0" dirty="0">
                <a:solidFill>
                  <a:srgbClr val="0055B8"/>
                </a:solidFill>
                <a:latin typeface="Noto Sans"/>
                <a:ea typeface="+mj-ea"/>
                <a:cs typeface="+mj-cs"/>
              </a:rPr>
              <a:t>Recommended Freight Projects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3350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3FD02-5B46-44E8-9A55-60BDA62BA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250D-B988-48C0-8C51-0F00F3DA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00B4-B8AE-4EC6-8E8B-BE9A1480818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186443-1B1A-4B12-9768-2B8F5ECA2A61}"/>
              </a:ext>
            </a:extLst>
          </p:cNvPr>
          <p:cNvSpPr txBox="1">
            <a:spLocks/>
          </p:cNvSpPr>
          <p:nvPr/>
        </p:nvSpPr>
        <p:spPr>
          <a:xfrm>
            <a:off x="6526530" y="1899138"/>
            <a:ext cx="5462270" cy="39415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200" b="1" kern="0" dirty="0">
                <a:solidFill>
                  <a:schemeClr val="accent2"/>
                </a:solidFill>
                <a:latin typeface="+mj-lt"/>
              </a:rPr>
              <a:t>Bob Dickinson</a:t>
            </a:r>
          </a:p>
          <a:p>
            <a:pPr marL="0" indent="0">
              <a:buFontTx/>
              <a:buNone/>
            </a:pPr>
            <a:r>
              <a:rPr lang="en-US" sz="2200" kern="0" dirty="0">
                <a:latin typeface="+mj-lt"/>
              </a:rPr>
              <a:t>Director, Transportation &amp; Environmental Resources Division</a:t>
            </a:r>
          </a:p>
          <a:p>
            <a:pPr marL="0" indent="0">
              <a:buFontTx/>
              <a:buNone/>
            </a:pPr>
            <a:r>
              <a:rPr lang="en-US" sz="2200" kern="0" dirty="0">
                <a:latin typeface="+mj-lt"/>
              </a:rPr>
              <a:t>South East Texas Regional Planning Commission</a:t>
            </a:r>
          </a:p>
          <a:p>
            <a:pPr marL="0" indent="0">
              <a:buFontTx/>
              <a:buNone/>
            </a:pPr>
            <a:r>
              <a:rPr lang="en-US" sz="2200" kern="0" dirty="0">
                <a:latin typeface="+mj-lt"/>
              </a:rPr>
              <a:t>2210 Eastex Freeway, Beaumont, TX 77703</a:t>
            </a:r>
          </a:p>
          <a:p>
            <a:pPr marL="0" indent="0">
              <a:buFontTx/>
              <a:buNone/>
            </a:pPr>
            <a:r>
              <a:rPr lang="en-US" sz="2200" kern="0" dirty="0">
                <a:latin typeface="+mj-lt"/>
              </a:rPr>
              <a:t>409-899-8444 ext. 7520</a:t>
            </a:r>
          </a:p>
          <a:p>
            <a:pPr marL="0" indent="0">
              <a:buFontTx/>
              <a:buNone/>
            </a:pPr>
            <a:r>
              <a:rPr lang="en-US" sz="2400" kern="0" dirty="0">
                <a:latin typeface="+mj-lt"/>
                <a:hlinkClick r:id="rId2"/>
              </a:rPr>
              <a:t>bdickinson@setrpc.org</a:t>
            </a:r>
            <a:endParaRPr lang="en-US" sz="2400" kern="0" dirty="0">
              <a:latin typeface="+mj-lt"/>
            </a:endParaRPr>
          </a:p>
          <a:p>
            <a:pPr marL="0" indent="0">
              <a:buFontTx/>
              <a:buNone/>
            </a:pPr>
            <a:endParaRPr lang="en-US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3CD2E0-4F05-4A08-957F-D9C66BF479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" y="1899138"/>
            <a:ext cx="5763357" cy="384223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24653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7AB47-50C0-40A1-8FBE-43D93A10A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DA031-9B8E-4343-841C-A0804413D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3974063"/>
          </a:xfrm>
        </p:spPr>
        <p:txBody>
          <a:bodyPr numCol="1"/>
          <a:lstStyle/>
          <a:p>
            <a:r>
              <a:rPr lang="en-US" sz="2400" dirty="0"/>
              <a:t>Welcome</a:t>
            </a:r>
            <a:endParaRPr lang="en-US" sz="2000" dirty="0"/>
          </a:p>
          <a:p>
            <a:r>
              <a:rPr lang="en-US" sz="2400" dirty="0"/>
              <a:t>Freight Goals</a:t>
            </a:r>
          </a:p>
          <a:p>
            <a:r>
              <a:rPr lang="en-US" sz="2400" dirty="0"/>
              <a:t>Goods Movement and the Economy</a:t>
            </a:r>
          </a:p>
          <a:p>
            <a:r>
              <a:rPr lang="en-US" sz="2400" dirty="0"/>
              <a:t>Major Regional Industries</a:t>
            </a:r>
          </a:p>
          <a:p>
            <a:r>
              <a:rPr lang="en-US" sz="2400" dirty="0"/>
              <a:t>Petroleum Refining Supply Chain</a:t>
            </a:r>
          </a:p>
          <a:p>
            <a:r>
              <a:rPr lang="en-US" sz="2400" dirty="0"/>
              <a:t>Resiliency</a:t>
            </a:r>
          </a:p>
          <a:p>
            <a:r>
              <a:rPr lang="en-US" sz="2400" dirty="0"/>
              <a:t>Programmed and Recommended Freight Projects</a:t>
            </a:r>
          </a:p>
          <a:p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C18A4-CD0C-49DC-9154-EBBC2437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00B4-B8AE-4EC6-8E8B-BE9A1480818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4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74EB4F51-3C5E-4B95-AB73-974C034BE5C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2046996" y="609600"/>
            <a:ext cx="8098008" cy="54864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69A4A-C94E-4FBC-9482-E2388D2DD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49A800B4-B8AE-4EC6-8E8B-BE9A1480818B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2214EF-6029-4385-956A-F707925E4A53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1528666" y="2857501"/>
            <a:ext cx="56388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000" b="1" kern="0" dirty="0">
                <a:solidFill>
                  <a:srgbClr val="0055B8"/>
                </a:solidFill>
                <a:latin typeface="Noto Sans"/>
                <a:ea typeface="+mj-ea"/>
                <a:cs typeface="+mj-cs"/>
              </a:rPr>
              <a:t>Freight Goals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262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1B6345-EBDC-4DFB-BCD8-A496BB228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8BA4-BADF-4D15-AE64-0B214DB8885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7DAEED5-1427-4C0A-A280-6BF21254EA39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1528666" y="2857501"/>
            <a:ext cx="56388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000" b="1" kern="0" dirty="0">
                <a:solidFill>
                  <a:srgbClr val="0055B8"/>
                </a:solidFill>
                <a:latin typeface="Noto Sans"/>
                <a:ea typeface="+mj-ea"/>
                <a:cs typeface="+mj-cs"/>
              </a:rPr>
              <a:t>Goods Movement and the Economy</a:t>
            </a:r>
            <a:endParaRPr lang="en-US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CE1081-0DF8-498E-98EF-D8C01DD75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448" y="704461"/>
            <a:ext cx="8659792" cy="544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5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80C6C4-B01A-4E0A-815C-3AA618449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8BA4-BADF-4D15-AE64-0B214DB8885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7108A-62F2-40D8-AB1E-FE920EDEE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941" y="766200"/>
            <a:ext cx="8680967" cy="53256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30805FB-EC7A-4FC7-A69F-5AF9FCF51CDB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1528666" y="2857501"/>
            <a:ext cx="56388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000" b="1" kern="0" dirty="0">
                <a:solidFill>
                  <a:srgbClr val="0055B8"/>
                </a:solidFill>
                <a:latin typeface="Noto Sans"/>
                <a:ea typeface="+mj-ea"/>
                <a:cs typeface="+mj-cs"/>
              </a:rPr>
              <a:t>Major Regional Industries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378925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C84322-5758-4341-A9F6-5C870DE44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8BA4-BADF-4D15-AE64-0B214DB8885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CBD4D-A248-4298-9C73-F7238BBEF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380" y="723551"/>
            <a:ext cx="9433894" cy="541089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615C419-71AB-41A7-B783-03879E64266D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1528666" y="2857501"/>
            <a:ext cx="56388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000" b="1" kern="0" dirty="0">
                <a:solidFill>
                  <a:srgbClr val="0055B8"/>
                </a:solidFill>
                <a:latin typeface="Noto Sans"/>
                <a:ea typeface="+mj-ea"/>
                <a:cs typeface="+mj-cs"/>
              </a:rPr>
              <a:t>Petroleum Refining Supply Chain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94015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E531C9-CB88-439A-8847-512E57E2C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8BA4-BADF-4D15-AE64-0B214DB8885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765974-AC81-47F6-B83F-B4B5A99F3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6844" y="723551"/>
            <a:ext cx="8373544" cy="54108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4CCD6C4-255A-407F-8AE1-29AD6C7D5F8E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1528666" y="2857501"/>
            <a:ext cx="56388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000" b="1" kern="0" dirty="0">
                <a:solidFill>
                  <a:srgbClr val="0055B8"/>
                </a:solidFill>
                <a:latin typeface="Noto Sans"/>
                <a:ea typeface="+mj-ea"/>
                <a:cs typeface="+mj-cs"/>
              </a:rPr>
              <a:t>Resiliency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92847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732F2-93F6-4E26-AB87-0F240D7E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09600"/>
            <a:ext cx="5181600" cy="1143000"/>
          </a:xfrm>
        </p:spPr>
        <p:txBody>
          <a:bodyPr/>
          <a:lstStyle/>
          <a:p>
            <a:r>
              <a:rPr lang="en-US" sz="3400" b="1" dirty="0"/>
              <a:t>Future Freight Needs</a:t>
            </a:r>
            <a:endParaRPr lang="en-US" sz="3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DDC43-415E-4507-8D38-E21B6285F9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200" dirty="0">
                <a:latin typeface="+mj-lt"/>
              </a:rPr>
              <a:t>Ports – Port Capacity, Crane Upgrades, Rail Capacity.</a:t>
            </a:r>
          </a:p>
          <a:p>
            <a:r>
              <a:rPr lang="en-US" sz="2200" dirty="0">
                <a:latin typeface="+mj-lt"/>
              </a:rPr>
              <a:t>Inland and Coastal Waterways </a:t>
            </a:r>
            <a:r>
              <a:rPr lang="en-US" sz="2200">
                <a:latin typeface="+mj-lt"/>
              </a:rPr>
              <a:t>– </a:t>
            </a:r>
            <a:r>
              <a:rPr lang="en-US" sz="2200"/>
              <a:t>Deepen </a:t>
            </a:r>
            <a:r>
              <a:rPr lang="en-US" sz="2200" dirty="0">
                <a:latin typeface="+mj-lt"/>
              </a:rPr>
              <a:t>Sabine Neches Waterway to 48 feet.</a:t>
            </a:r>
          </a:p>
          <a:p>
            <a:r>
              <a:rPr lang="en-US" sz="2200" dirty="0">
                <a:latin typeface="+mj-lt"/>
              </a:rPr>
              <a:t>Highways - I-10 Capacity, Truck Bottlenecks.</a:t>
            </a:r>
          </a:p>
          <a:p>
            <a:r>
              <a:rPr lang="en-US" sz="2200" dirty="0">
                <a:latin typeface="+mj-lt"/>
              </a:rPr>
              <a:t>Railroads – Neches River Rail Crossing, Beaumont Rail Capacity.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4BC1B-BF67-4B50-81AE-5B896697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FB1A-2579-4A7A-8CCC-876EC35C3AE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055F19-64B2-48CD-B3A3-A3F551BFEF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17" y="757697"/>
            <a:ext cx="4242816" cy="549070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6E2956-863C-4861-8DEB-06506E284B89}"/>
              </a:ext>
            </a:extLst>
          </p:cNvPr>
          <p:cNvSpPr txBox="1"/>
          <p:nvPr/>
        </p:nvSpPr>
        <p:spPr>
          <a:xfrm>
            <a:off x="616439" y="440323"/>
            <a:ext cx="4242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accent2"/>
                </a:solidFill>
                <a:latin typeface="+mj-lt"/>
              </a:rPr>
              <a:t>Truck Bottlenecks</a:t>
            </a:r>
          </a:p>
        </p:txBody>
      </p:sp>
    </p:spTree>
    <p:extLst>
      <p:ext uri="{BB962C8B-B14F-4D97-AF65-F5344CB8AC3E}">
        <p14:creationId xmlns:p14="http://schemas.microsoft.com/office/powerpoint/2010/main" val="1247416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EA992-5AF7-434C-B531-D7F212663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255" y="609600"/>
            <a:ext cx="6716306" cy="1143000"/>
          </a:xfrm>
        </p:spPr>
        <p:txBody>
          <a:bodyPr/>
          <a:lstStyle/>
          <a:p>
            <a:r>
              <a:rPr lang="en-US" sz="3600" b="1" dirty="0"/>
              <a:t>Programmed Projects Over the Next 25 Years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702FD-402B-4A7D-8BD7-E51771E5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00B4-B8AE-4EC6-8E8B-BE9A1480818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1CC07D-690C-4E42-AF94-DCC94FC926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39" y="757697"/>
            <a:ext cx="4242816" cy="549070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70CC2D-5B5E-4AFA-81C7-8D44EECC3613}"/>
              </a:ext>
            </a:extLst>
          </p:cNvPr>
          <p:cNvSpPr txBox="1"/>
          <p:nvPr/>
        </p:nvSpPr>
        <p:spPr>
          <a:xfrm>
            <a:off x="616439" y="440323"/>
            <a:ext cx="4242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accent2"/>
                </a:solidFill>
              </a:rPr>
              <a:t>Key Projects 2020-2045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A37C884-3B81-4671-958B-5D426C8A8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185389"/>
              </p:ext>
            </p:extLst>
          </p:nvPr>
        </p:nvGraphicFramePr>
        <p:xfrm>
          <a:off x="6096000" y="1865682"/>
          <a:ext cx="4674637" cy="3532805"/>
        </p:xfrm>
        <a:graphic>
          <a:graphicData uri="http://schemas.openxmlformats.org/drawingml/2006/table">
            <a:tbl>
              <a:tblPr firstRow="1" firstCol="1" bandRow="1"/>
              <a:tblGrid>
                <a:gridCol w="938729">
                  <a:extLst>
                    <a:ext uri="{9D8B030D-6E8A-4147-A177-3AD203B41FA5}">
                      <a16:colId xmlns:a16="http://schemas.microsoft.com/office/drawing/2014/main" val="999132530"/>
                    </a:ext>
                  </a:extLst>
                </a:gridCol>
                <a:gridCol w="3735908">
                  <a:extLst>
                    <a:ext uri="{9D8B030D-6E8A-4147-A177-3AD203B41FA5}">
                      <a16:colId xmlns:a16="http://schemas.microsoft.com/office/drawing/2014/main" val="317666602"/>
                    </a:ext>
                  </a:extLst>
                </a:gridCol>
              </a:tblGrid>
              <a:tr h="3351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>
                          <a:solidFill>
                            <a:srgbClr val="FFFFFF"/>
                          </a:solidFill>
                          <a:effectLst/>
                          <a:latin typeface="Noto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</a:t>
                      </a:r>
                    </a:p>
                  </a:txBody>
                  <a:tcPr marL="66747" marR="66747" marT="66747" marB="66747" anchor="ctr">
                    <a:lnL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5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5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>
                          <a:solidFill>
                            <a:srgbClr val="FFFFFF"/>
                          </a:solidFill>
                          <a:effectLst/>
                          <a:latin typeface="Noto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66747" marR="66747" marT="66747" marB="66747" anchor="ctr">
                    <a:lnL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5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5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5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789588"/>
                  </a:ext>
                </a:extLst>
              </a:tr>
              <a:tr h="3197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5B5B5B"/>
                          </a:solidFill>
                          <a:effectLst/>
                          <a:latin typeface="Noto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02001408</a:t>
                      </a:r>
                    </a:p>
                  </a:txBody>
                  <a:tcPr marL="66747" marR="66747" marT="66747" marB="66747" anchor="ctr">
                    <a:lnL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5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B5B5B"/>
                          </a:solidFill>
                          <a:effectLst/>
                          <a:latin typeface="Noto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Widening of US 69/ Cardinal Dr</a:t>
                      </a:r>
                    </a:p>
                  </a:txBody>
                  <a:tcPr marL="66747" marR="66747" marT="66747" marB="66747" anchor="ctr">
                    <a:lnL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5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89095"/>
                  </a:ext>
                </a:extLst>
              </a:tr>
              <a:tr h="3197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5B5B5B"/>
                          </a:solidFill>
                          <a:effectLst/>
                          <a:latin typeface="Noto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07390217</a:t>
                      </a:r>
                    </a:p>
                  </a:txBody>
                  <a:tcPr marL="66747" marR="66747" marT="66747" marB="66747" anchor="ctr">
                    <a:lnL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5B5B5B"/>
                          </a:solidFill>
                          <a:effectLst/>
                          <a:latin typeface="Noto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IH-10 Widening and Interchange Reconstruction</a:t>
                      </a:r>
                    </a:p>
                  </a:txBody>
                  <a:tcPr marL="66747" marR="66747" marT="66747" marB="66747" anchor="ctr">
                    <a:lnL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556072"/>
                  </a:ext>
                </a:extLst>
              </a:tr>
              <a:tr h="3197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B5B5B"/>
                          </a:solidFill>
                          <a:effectLst/>
                          <a:latin typeface="Noto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02001502</a:t>
                      </a:r>
                    </a:p>
                  </a:txBody>
                  <a:tcPr marL="66747" marR="66747" marT="66747" marB="66747" anchor="ctr">
                    <a:lnL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5B5B5B"/>
                          </a:solidFill>
                          <a:effectLst/>
                          <a:latin typeface="Noto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 69 - SH 73 Interchange Improvements</a:t>
                      </a:r>
                    </a:p>
                  </a:txBody>
                  <a:tcPr marL="66747" marR="66747" marT="66747" marB="66747" anchor="ctr">
                    <a:lnL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454749"/>
                  </a:ext>
                </a:extLst>
              </a:tr>
              <a:tr h="3197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B5B5B"/>
                          </a:solidFill>
                          <a:effectLst/>
                          <a:latin typeface="Noto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03390303</a:t>
                      </a:r>
                    </a:p>
                  </a:txBody>
                  <a:tcPr marL="66747" marR="66747" marT="66747" marB="66747" anchor="ctr">
                    <a:lnL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B5B5B"/>
                          </a:solidFill>
                          <a:effectLst/>
                          <a:latin typeface="Noto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Widening of SH-105</a:t>
                      </a:r>
                    </a:p>
                  </a:txBody>
                  <a:tcPr marL="66747" marR="66747" marT="66747" marB="66747" anchor="ctr">
                    <a:lnL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60613"/>
                  </a:ext>
                </a:extLst>
              </a:tr>
              <a:tr h="3197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5B5B5B"/>
                          </a:solidFill>
                          <a:effectLst/>
                          <a:latin typeface="Noto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00650706</a:t>
                      </a:r>
                    </a:p>
                  </a:txBody>
                  <a:tcPr marL="66747" marR="66747" marT="66747" marB="66747" anchor="ctr">
                    <a:lnL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5B5B5B"/>
                          </a:solidFill>
                          <a:effectLst/>
                          <a:latin typeface="Noto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Widening of US 69</a:t>
                      </a:r>
                    </a:p>
                  </a:txBody>
                  <a:tcPr marL="66747" marR="66747" marT="66747" marB="66747" anchor="ctr">
                    <a:lnL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028337"/>
                  </a:ext>
                </a:extLst>
              </a:tr>
              <a:tr h="3197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B5B5B"/>
                          </a:solidFill>
                          <a:effectLst/>
                          <a:latin typeface="Noto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03050707</a:t>
                      </a:r>
                    </a:p>
                  </a:txBody>
                  <a:tcPr marL="66747" marR="66747" marT="66747" marB="66747" anchor="ctr">
                    <a:lnL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5B5B5B"/>
                          </a:solidFill>
                          <a:effectLst/>
                          <a:latin typeface="Noto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Widening of SH 87</a:t>
                      </a:r>
                    </a:p>
                  </a:txBody>
                  <a:tcPr marL="66747" marR="66747" marT="66747" marB="66747" anchor="ctr">
                    <a:lnL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590363"/>
                  </a:ext>
                </a:extLst>
              </a:tr>
              <a:tr h="3197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B5B5B"/>
                          </a:solidFill>
                          <a:effectLst/>
                          <a:latin typeface="Noto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02430405</a:t>
                      </a:r>
                    </a:p>
                  </a:txBody>
                  <a:tcPr marL="66747" marR="66747" marT="66747" marB="66747" anchor="ctr">
                    <a:lnL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B5B5B"/>
                          </a:solidFill>
                          <a:effectLst/>
                          <a:latin typeface="Noto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Widening of SH 62</a:t>
                      </a:r>
                    </a:p>
                  </a:txBody>
                  <a:tcPr marL="66747" marR="66747" marT="66747" marB="66747" anchor="ctr">
                    <a:lnL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710504"/>
                  </a:ext>
                </a:extLst>
              </a:tr>
              <a:tr h="3197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5B5B5B"/>
                          </a:solidFill>
                          <a:effectLst/>
                          <a:latin typeface="Noto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00650606</a:t>
                      </a:r>
                    </a:p>
                  </a:txBody>
                  <a:tcPr marL="66747" marR="66747" marT="66747" marB="66747" anchor="ctr">
                    <a:lnL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B5B5B"/>
                          </a:solidFill>
                          <a:effectLst/>
                          <a:latin typeface="Noto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Lumberton Bypass</a:t>
                      </a:r>
                    </a:p>
                  </a:txBody>
                  <a:tcPr marL="66747" marR="66747" marT="66747" marB="66747" anchor="ctr">
                    <a:lnL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00231"/>
                  </a:ext>
                </a:extLst>
              </a:tr>
              <a:tr h="3197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5B5B5B"/>
                          </a:solidFill>
                          <a:effectLst/>
                          <a:latin typeface="Noto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07860108</a:t>
                      </a:r>
                    </a:p>
                  </a:txBody>
                  <a:tcPr marL="66747" marR="66747" marT="66747" marB="66747" anchor="ctr">
                    <a:lnL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B5B5B"/>
                          </a:solidFill>
                          <a:effectLst/>
                          <a:latin typeface="Noto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Widening of FM 364</a:t>
                      </a:r>
                    </a:p>
                  </a:txBody>
                  <a:tcPr marL="66747" marR="66747" marT="66747" marB="66747" anchor="ctr">
                    <a:lnL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987114"/>
                  </a:ext>
                </a:extLst>
              </a:tr>
              <a:tr h="3197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B5B5B"/>
                          </a:solidFill>
                          <a:effectLst/>
                          <a:latin typeface="Noto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19094-F4</a:t>
                      </a:r>
                    </a:p>
                  </a:txBody>
                  <a:tcPr marL="66747" marR="66747" marT="66747" marB="66747" anchor="ctr">
                    <a:lnL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B5B5B"/>
                          </a:solidFill>
                          <a:effectLst/>
                          <a:latin typeface="Noto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 Neches Sidewalks</a:t>
                      </a:r>
                    </a:p>
                  </a:txBody>
                  <a:tcPr marL="66747" marR="66747" marT="66747" marB="66747" anchor="ctr">
                    <a:lnL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95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7464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9B1C1A5-097F-4711-8036-1C69240ECE15}"/>
              </a:ext>
            </a:extLst>
          </p:cNvPr>
          <p:cNvSpPr txBox="1"/>
          <p:nvPr/>
        </p:nvSpPr>
        <p:spPr>
          <a:xfrm>
            <a:off x="4859255" y="5511570"/>
            <a:ext cx="6716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1"/>
                </a:solidFill>
              </a:rPr>
              <a:t>$1.9 Billion in Multimodal Transportation Investments Planned from 2020-2045</a:t>
            </a:r>
          </a:p>
        </p:txBody>
      </p:sp>
    </p:spTree>
    <p:extLst>
      <p:ext uri="{BB962C8B-B14F-4D97-AF65-F5344CB8AC3E}">
        <p14:creationId xmlns:p14="http://schemas.microsoft.com/office/powerpoint/2010/main" val="34282161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SETRPC 2018">
      <a:dk1>
        <a:sysClr val="windowText" lastClr="000000"/>
      </a:dk1>
      <a:lt1>
        <a:sysClr val="window" lastClr="FFFFFF"/>
      </a:lt1>
      <a:dk2>
        <a:srgbClr val="5B5B5B"/>
      </a:dk2>
      <a:lt2>
        <a:srgbClr val="E7E6E6"/>
      </a:lt2>
      <a:accent1>
        <a:srgbClr val="80BC00"/>
      </a:accent1>
      <a:accent2>
        <a:srgbClr val="0055B8"/>
      </a:accent2>
      <a:accent3>
        <a:srgbClr val="A2D45E"/>
      </a:accent3>
      <a:accent4>
        <a:srgbClr val="1C355E"/>
      </a:accent4>
      <a:accent5>
        <a:srgbClr val="F3E85C"/>
      </a:accent5>
      <a:accent6>
        <a:srgbClr val="CE0E2D"/>
      </a:accent6>
      <a:hlink>
        <a:srgbClr val="0563C1"/>
      </a:hlink>
      <a:folHlink>
        <a:srgbClr val="954F72"/>
      </a:folHlink>
    </a:clrScheme>
    <a:fontScheme name="Custom 1">
      <a:majorFont>
        <a:latin typeface="Noto Sans"/>
        <a:ea typeface=""/>
        <a:cs typeface=""/>
      </a:majorFont>
      <a:minorFont>
        <a:latin typeface="Noto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430</Words>
  <Application>Microsoft Office PowerPoint</Application>
  <PresentationFormat>Widescreen</PresentationFormat>
  <Paragraphs>85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Noto Sans</vt:lpstr>
      <vt:lpstr>Noto Serif</vt:lpstr>
      <vt:lpstr>Times New Roman</vt:lpstr>
      <vt:lpstr>Default Design</vt:lpstr>
      <vt:lpstr>JOHRTS Regional Freight Mobility Plan 2045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Freight Needs</vt:lpstr>
      <vt:lpstr>Programmed Projects Over the Next 25 Years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JOHRTS Regional Freight Mobility Plan 2045</dc:title>
  <dc:creator>Guthart, Robert J.</dc:creator>
  <cp:lastModifiedBy>Lucie Michaud</cp:lastModifiedBy>
  <cp:revision>6</cp:revision>
  <dcterms:created xsi:type="dcterms:W3CDTF">2021-03-17T21:31:11Z</dcterms:created>
  <dcterms:modified xsi:type="dcterms:W3CDTF">2021-05-19T13:35:22Z</dcterms:modified>
</cp:coreProperties>
</file>